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Cy Grotesk Wide" charset="1" panose="00000505000000000000"/>
      <p:regular r:id="rId15"/>
    </p:embeddedFont>
    <p:embeddedFont>
      <p:font typeface="Poppins" charset="1" panose="00000500000000000000"/>
      <p:regular r:id="rId16"/>
    </p:embeddedFont>
    <p:embeddedFont>
      <p:font typeface="Poppins Bold" charset="1" panose="00000800000000000000"/>
      <p:regular r:id="rId17"/>
    </p:embeddedFont>
    <p:embeddedFont>
      <p:font typeface="Poppins Bold Italics" charset="1" panose="00000800000000000000"/>
      <p:regular r:id="rId18"/>
    </p:embeddedFont>
    <p:embeddedFont>
      <p:font typeface="Cy Grotesk Wide Bold" charset="1" panose="00000805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jpeg>
</file>

<file path=ppt/media/image12.png>
</file>

<file path=ppt/media/image13.svg>
</file>

<file path=ppt/media/image14.png>
</file>

<file path=ppt/media/image15.sv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svg>
</file>

<file path=ppt/media/image22.jpe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E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337839" y="1974867"/>
            <a:ext cx="763847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8263127" y="-1212921"/>
            <a:ext cx="14528962" cy="12712842"/>
            <a:chOff x="0" y="0"/>
            <a:chExt cx="812800" cy="7112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blipFill>
              <a:blip r:embed="rId2"/>
              <a:stretch>
                <a:fillRect l="0" t="-26190" r="0" b="-2619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2084799" y="0"/>
            <a:ext cx="6452755" cy="10287000"/>
          </a:xfrm>
          <a:custGeom>
            <a:avLst/>
            <a:gdLst/>
            <a:ahLst/>
            <a:cxnLst/>
            <a:rect r="r" b="b" t="t" l="l"/>
            <a:pathLst>
              <a:path h="10287000" w="6452755">
                <a:moveTo>
                  <a:pt x="0" y="0"/>
                </a:moveTo>
                <a:lnTo>
                  <a:pt x="6452754" y="0"/>
                </a:lnTo>
                <a:lnTo>
                  <a:pt x="645275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421130"/>
            <a:ext cx="1372692" cy="1145573"/>
          </a:xfrm>
          <a:custGeom>
            <a:avLst/>
            <a:gdLst/>
            <a:ahLst/>
            <a:cxnLst/>
            <a:rect r="r" b="b" t="t" l="l"/>
            <a:pathLst>
              <a:path h="1145573" w="1372692">
                <a:moveTo>
                  <a:pt x="0" y="0"/>
                </a:moveTo>
                <a:lnTo>
                  <a:pt x="1372692" y="0"/>
                </a:lnTo>
                <a:lnTo>
                  <a:pt x="1372692" y="1145573"/>
                </a:lnTo>
                <a:lnTo>
                  <a:pt x="0" y="11455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7389914"/>
            <a:ext cx="5309139" cy="1074771"/>
            <a:chOff x="0" y="0"/>
            <a:chExt cx="1398292" cy="28306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98292" cy="283067"/>
            </a:xfrm>
            <a:custGeom>
              <a:avLst/>
              <a:gdLst/>
              <a:ahLst/>
              <a:cxnLst/>
              <a:rect r="r" b="b" t="t" l="l"/>
              <a:pathLst>
                <a:path h="283067" w="1398292">
                  <a:moveTo>
                    <a:pt x="141534" y="0"/>
                  </a:moveTo>
                  <a:lnTo>
                    <a:pt x="1256758" y="0"/>
                  </a:lnTo>
                  <a:cubicBezTo>
                    <a:pt x="1334925" y="0"/>
                    <a:pt x="1398292" y="63367"/>
                    <a:pt x="1398292" y="141534"/>
                  </a:cubicBezTo>
                  <a:lnTo>
                    <a:pt x="1398292" y="141534"/>
                  </a:lnTo>
                  <a:cubicBezTo>
                    <a:pt x="1398292" y="219701"/>
                    <a:pt x="1334925" y="283067"/>
                    <a:pt x="1256758" y="283067"/>
                  </a:cubicBezTo>
                  <a:lnTo>
                    <a:pt x="141534" y="283067"/>
                  </a:lnTo>
                  <a:cubicBezTo>
                    <a:pt x="63367" y="283067"/>
                    <a:pt x="0" y="219701"/>
                    <a:pt x="0" y="141534"/>
                  </a:cubicBezTo>
                  <a:lnTo>
                    <a:pt x="0" y="141534"/>
                  </a:lnTo>
                  <a:cubicBezTo>
                    <a:pt x="0" y="63367"/>
                    <a:pt x="63367" y="0"/>
                    <a:pt x="141534" y="0"/>
                  </a:cubicBezTo>
                  <a:close/>
                </a:path>
              </a:pathLst>
            </a:custGeom>
            <a:solidFill>
              <a:srgbClr val="F47C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398292" cy="3402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3324644"/>
            <a:ext cx="5962431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232323"/>
                </a:solidFill>
                <a:latin typeface="Cy Grotesk Wide"/>
                <a:ea typeface="Cy Grotesk Wide"/>
                <a:cs typeface="Cy Grotesk Wide"/>
                <a:sym typeface="Cy Grotesk Wide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96451" y="1564964"/>
            <a:ext cx="2883691" cy="79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3"/>
              </a:lnSpc>
            </a:pPr>
            <a:r>
              <a:rPr lang="en-US" sz="2224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created by </a:t>
            </a:r>
            <a:r>
              <a:rPr lang="en-US" b="true" sz="2224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Anmol Dwivedi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9254" y="7601227"/>
            <a:ext cx="5068030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Class --&gt; </a:t>
            </a:r>
            <a:r>
              <a:rPr lang="en-US" b="true" sz="3200" i="true">
                <a:solidFill>
                  <a:srgbClr val="232323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XI </a:t>
            </a:r>
            <a:r>
              <a:rPr lang="en-US" b="true" sz="32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'B' Science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4543844"/>
            <a:ext cx="9719472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232323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MUTUAL FUND IN INDIA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E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62338" y="4124799"/>
            <a:ext cx="3568027" cy="356802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7C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359774" y="4124799"/>
            <a:ext cx="3568027" cy="356802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89D5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439580" y="4108155"/>
            <a:ext cx="3568027" cy="356802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3232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470043" y="0"/>
            <a:ext cx="12649259" cy="10954258"/>
            <a:chOff x="0" y="0"/>
            <a:chExt cx="6350000" cy="54991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5499100"/>
            </a:xfrm>
            <a:custGeom>
              <a:avLst/>
              <a:gdLst/>
              <a:ahLst/>
              <a:cxnLst/>
              <a:rect r="r" b="b" t="t" l="l"/>
              <a:pathLst>
                <a:path h="5499100" w="6350000">
                  <a:moveTo>
                    <a:pt x="3175000" y="0"/>
                  </a:moveTo>
                  <a:lnTo>
                    <a:pt x="0" y="0"/>
                  </a:lnTo>
                  <a:lnTo>
                    <a:pt x="1587500" y="2749550"/>
                  </a:lnTo>
                  <a:lnTo>
                    <a:pt x="3175000" y="5499100"/>
                  </a:lnTo>
                  <a:lnTo>
                    <a:pt x="4762500" y="274955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0" t="-26982" r="0" b="-26982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1132830" y="0"/>
            <a:ext cx="7155170" cy="7155170"/>
          </a:xfrm>
          <a:custGeom>
            <a:avLst/>
            <a:gdLst/>
            <a:ahLst/>
            <a:cxnLst/>
            <a:rect r="r" b="b" t="t" l="l"/>
            <a:pathLst>
              <a:path h="7155170" w="7155170">
                <a:moveTo>
                  <a:pt x="0" y="0"/>
                </a:moveTo>
                <a:lnTo>
                  <a:pt x="7155170" y="0"/>
                </a:lnTo>
                <a:lnTo>
                  <a:pt x="7155170" y="7155170"/>
                </a:lnTo>
                <a:lnTo>
                  <a:pt x="0" y="715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700613" y="438724"/>
            <a:ext cx="6087265" cy="2273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>
                <a:solidFill>
                  <a:srgbClr val="232323"/>
                </a:solidFill>
                <a:latin typeface="Cy Grotesk Wide"/>
                <a:ea typeface="Cy Grotesk Wide"/>
                <a:cs typeface="Cy Grotesk Wide"/>
                <a:sym typeface="Cy Grotesk Wide"/>
              </a:rPr>
              <a:t>Today's Highlight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86091" y="3084535"/>
            <a:ext cx="7716309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This is the discussion outline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05207" y="5611131"/>
            <a:ext cx="1629044" cy="509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4"/>
              </a:lnSpc>
            </a:pPr>
            <a:r>
              <a:rPr lang="en-US" b="true" sz="281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070028" y="5611131"/>
            <a:ext cx="2147519" cy="509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4"/>
              </a:lnSpc>
            </a:pPr>
            <a:r>
              <a:rPr lang="en-US" b="true" sz="281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Histoy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036619" y="5594487"/>
            <a:ext cx="2373948" cy="509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4"/>
              </a:lnSpc>
            </a:pPr>
            <a:r>
              <a:rPr lang="en-US" b="true" sz="2810">
                <a:solidFill>
                  <a:srgbClr val="EDDECF"/>
                </a:solidFill>
                <a:latin typeface="Poppins Bold"/>
                <a:ea typeface="Poppins Bold"/>
                <a:cs typeface="Poppins Bold"/>
                <a:sym typeface="Poppins Bold"/>
              </a:rPr>
              <a:t>Advantages 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3399934" y="6332724"/>
            <a:ext cx="3568027" cy="3568027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6F5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3705728" y="7819056"/>
            <a:ext cx="2956438" cy="509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4"/>
              </a:lnSpc>
            </a:pPr>
            <a:r>
              <a:rPr lang="en-US" b="true" sz="2810">
                <a:solidFill>
                  <a:srgbClr val="FFD700"/>
                </a:solidFill>
                <a:latin typeface="Poppins Bold"/>
                <a:ea typeface="Poppins Bold"/>
                <a:cs typeface="Poppins Bold"/>
                <a:sym typeface="Poppins Bold"/>
              </a:rPr>
              <a:t>Disadvantages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7499494" y="6332724"/>
            <a:ext cx="3568027" cy="3568027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8174688" y="7819056"/>
            <a:ext cx="2217637" cy="509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4"/>
              </a:lnSpc>
            </a:pPr>
            <a:r>
              <a:rPr lang="en-US" b="true" sz="2810">
                <a:solidFill>
                  <a:srgbClr val="FF7D60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E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78797" y="6357385"/>
            <a:ext cx="2787759" cy="278775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7C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743864" y="6357385"/>
            <a:ext cx="2787759" cy="278775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89D5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103848" y="6357385"/>
            <a:ext cx="2787759" cy="278775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3232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508141" y="1995487"/>
            <a:ext cx="7346891" cy="8265252"/>
            <a:chOff x="0" y="0"/>
            <a:chExt cx="5370413" cy="60417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34427" t="0" r="-34427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5400000">
            <a:off x="-3518007" y="3217161"/>
            <a:ext cx="12207595" cy="5171581"/>
          </a:xfrm>
          <a:custGeom>
            <a:avLst/>
            <a:gdLst/>
            <a:ahLst/>
            <a:cxnLst/>
            <a:rect r="r" b="b" t="t" l="l"/>
            <a:pathLst>
              <a:path h="5171581" w="12207595">
                <a:moveTo>
                  <a:pt x="0" y="0"/>
                </a:moveTo>
                <a:lnTo>
                  <a:pt x="12207595" y="0"/>
                </a:lnTo>
                <a:lnTo>
                  <a:pt x="12207595" y="5171581"/>
                </a:lnTo>
                <a:lnTo>
                  <a:pt x="0" y="51715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024811" y="2272271"/>
            <a:ext cx="12220783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232323"/>
                </a:solidFill>
                <a:latin typeface="Cy Grotesk Wide"/>
                <a:ea typeface="Cy Grotesk Wide"/>
                <a:cs typeface="Cy Grotesk Wide"/>
                <a:sym typeface="Cy Grotesk Wide"/>
              </a:rPr>
              <a:t>About Mutual Funds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489305" y="3922795"/>
            <a:ext cx="9291794" cy="210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A mutual fund is a financial vehicle that pools money from multiple investors to invest in a diversified portfolio of stocks, bonds, or other assets. It is managed by professional fund managers, making it a convenient investment option for individuals.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694391" y="7295970"/>
            <a:ext cx="2116023" cy="843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Diversified Investment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981172" y="7295970"/>
            <a:ext cx="2313144" cy="843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Professional Management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350773" y="7505520"/>
            <a:ext cx="2438652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EDDECF"/>
                </a:solidFill>
                <a:latin typeface="Poppins Bold"/>
                <a:ea typeface="Poppins Bold"/>
                <a:cs typeface="Poppins Bold"/>
                <a:sym typeface="Poppins Bold"/>
              </a:rPr>
              <a:t>liquidity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E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33891" y="1028700"/>
            <a:ext cx="9954109" cy="995410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95377" y="-95377"/>
              <a:ext cx="6540754" cy="6540754"/>
            </a:xfrm>
            <a:custGeom>
              <a:avLst/>
              <a:gdLst/>
              <a:ahLst/>
              <a:cxnLst/>
              <a:rect r="r" b="b" t="t" l="l"/>
              <a:pathLst>
                <a:path h="6540754" w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false" rot="0">
            <a:off x="10837780" y="-461168"/>
            <a:ext cx="7450220" cy="5865355"/>
          </a:xfrm>
          <a:custGeom>
            <a:avLst/>
            <a:gdLst/>
            <a:ahLst/>
            <a:cxnLst/>
            <a:rect r="r" b="b" t="t" l="l"/>
            <a:pathLst>
              <a:path h="5865355" w="7450220">
                <a:moveTo>
                  <a:pt x="7450220" y="0"/>
                </a:moveTo>
                <a:lnTo>
                  <a:pt x="0" y="0"/>
                </a:lnTo>
                <a:lnTo>
                  <a:pt x="0" y="5865355"/>
                </a:lnTo>
                <a:lnTo>
                  <a:pt x="7450220" y="5865355"/>
                </a:lnTo>
                <a:lnTo>
                  <a:pt x="745022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-1338950" y="7625541"/>
            <a:ext cx="4147888" cy="3265519"/>
          </a:xfrm>
          <a:custGeom>
            <a:avLst/>
            <a:gdLst/>
            <a:ahLst/>
            <a:cxnLst/>
            <a:rect r="r" b="b" t="t" l="l"/>
            <a:pathLst>
              <a:path h="3265519" w="4147888">
                <a:moveTo>
                  <a:pt x="0" y="3265518"/>
                </a:moveTo>
                <a:lnTo>
                  <a:pt x="4147888" y="3265518"/>
                </a:lnTo>
                <a:lnTo>
                  <a:pt x="4147888" y="0"/>
                </a:lnTo>
                <a:lnTo>
                  <a:pt x="0" y="0"/>
                </a:lnTo>
                <a:lnTo>
                  <a:pt x="0" y="326551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050592" y="7291956"/>
            <a:ext cx="1217538" cy="1217538"/>
          </a:xfrm>
          <a:custGeom>
            <a:avLst/>
            <a:gdLst/>
            <a:ahLst/>
            <a:cxnLst/>
            <a:rect r="r" b="b" t="t" l="l"/>
            <a:pathLst>
              <a:path h="1217538" w="1217538">
                <a:moveTo>
                  <a:pt x="0" y="0"/>
                </a:moveTo>
                <a:lnTo>
                  <a:pt x="1217538" y="0"/>
                </a:lnTo>
                <a:lnTo>
                  <a:pt x="1217538" y="1217538"/>
                </a:lnTo>
                <a:lnTo>
                  <a:pt x="0" y="12175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50592" y="2210718"/>
            <a:ext cx="5478129" cy="1158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232323"/>
                </a:solidFill>
                <a:latin typeface="Cy Grotesk Wide"/>
                <a:ea typeface="Cy Grotesk Wide"/>
                <a:cs typeface="Cy Grotesk Wide"/>
                <a:sym typeface="Cy Grotesk Wide"/>
              </a:rPr>
              <a:t>History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50592" y="3619116"/>
            <a:ext cx="6314396" cy="3358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The concept of mutual funds originated in the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18th century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in the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Netherlands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. The first modern mutual fund,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"Massachusetts Investors Trust,"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was launched in the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United States in 1924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. Since then, mutual funds have evolved into one of the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most popular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investment options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worldwide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E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-102870"/>
            <a:ext cx="11870221" cy="6677000"/>
            <a:chOff x="0" y="0"/>
            <a:chExt cx="6089457" cy="34253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l="0" t="-16666" r="0" b="-16666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true" flipV="false" rot="0">
            <a:off x="-281777" y="0"/>
            <a:ext cx="6452755" cy="10287000"/>
          </a:xfrm>
          <a:custGeom>
            <a:avLst/>
            <a:gdLst/>
            <a:ahLst/>
            <a:cxnLst/>
            <a:rect r="r" b="b" t="t" l="l"/>
            <a:pathLst>
              <a:path h="10287000" w="6452755">
                <a:moveTo>
                  <a:pt x="6452754" y="0"/>
                </a:moveTo>
                <a:lnTo>
                  <a:pt x="0" y="0"/>
                </a:lnTo>
                <a:lnTo>
                  <a:pt x="0" y="10287000"/>
                </a:lnTo>
                <a:lnTo>
                  <a:pt x="6452754" y="10287000"/>
                </a:lnTo>
                <a:lnTo>
                  <a:pt x="645275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200659" y="2373795"/>
            <a:ext cx="7339124" cy="1158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>
                <a:solidFill>
                  <a:srgbClr val="232323"/>
                </a:solidFill>
                <a:latin typeface="Cy Grotesk Wide"/>
                <a:ea typeface="Cy Grotesk Wide"/>
                <a:cs typeface="Cy Grotesk Wide"/>
                <a:sym typeface="Cy Grotesk Wide"/>
              </a:rPr>
              <a:t>Advantages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359514" y="4023335"/>
            <a:ext cx="7021415" cy="5034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Mutual funds offer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diversification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reducing the risk of loss by investing in multiple assets. They are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professionally managed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allowing investors to benefit from expert decision-making without deep financial knowledge. Another advantage is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liquidity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as most mutual funds allow investors to withdraw their money when needed. Additionally, mutual funds are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affordable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enabling small investments through Systematic Investment Plans (SIPs), and they offer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transparency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with regular updates on fund performance.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6041762" y="1099106"/>
            <a:ext cx="1217538" cy="1217538"/>
          </a:xfrm>
          <a:custGeom>
            <a:avLst/>
            <a:gdLst/>
            <a:ahLst/>
            <a:cxnLst/>
            <a:rect r="r" b="b" t="t" l="l"/>
            <a:pathLst>
              <a:path h="1217538" w="1217538">
                <a:moveTo>
                  <a:pt x="0" y="0"/>
                </a:moveTo>
                <a:lnTo>
                  <a:pt x="1217538" y="0"/>
                </a:lnTo>
                <a:lnTo>
                  <a:pt x="1217538" y="1217539"/>
                </a:lnTo>
                <a:lnTo>
                  <a:pt x="0" y="12175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true" rot="0">
            <a:off x="15539783" y="4790567"/>
            <a:ext cx="5496433" cy="5496433"/>
          </a:xfrm>
          <a:custGeom>
            <a:avLst/>
            <a:gdLst/>
            <a:ahLst/>
            <a:cxnLst/>
            <a:rect r="r" b="b" t="t" l="l"/>
            <a:pathLst>
              <a:path h="5496433" w="5496433">
                <a:moveTo>
                  <a:pt x="0" y="5496433"/>
                </a:moveTo>
                <a:lnTo>
                  <a:pt x="5496434" y="5496433"/>
                </a:lnTo>
                <a:lnTo>
                  <a:pt x="5496434" y="0"/>
                </a:lnTo>
                <a:lnTo>
                  <a:pt x="0" y="0"/>
                </a:lnTo>
                <a:lnTo>
                  <a:pt x="0" y="5496433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E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235781" y="-2409261"/>
            <a:ext cx="14528962" cy="12712842"/>
            <a:chOff x="0" y="0"/>
            <a:chExt cx="812800" cy="7112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blipFill>
              <a:blip r:embed="rId2"/>
              <a:stretch>
                <a:fillRect l="-15666" t="0" r="-15666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true" rot="0">
            <a:off x="-352221" y="1937218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02870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32692" y="2339806"/>
            <a:ext cx="9620562" cy="1158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>
                <a:solidFill>
                  <a:srgbClr val="232323"/>
                </a:solidFill>
                <a:latin typeface="Cy Grotesk Wide"/>
                <a:ea typeface="Cy Grotesk Wide"/>
                <a:cs typeface="Cy Grotesk Wide"/>
                <a:sym typeface="Cy Grotesk Wide"/>
              </a:rPr>
              <a:t>Disadvantages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748766" y="3814318"/>
            <a:ext cx="6788414" cy="4615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Despite their benefits, mutual funds come with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market risk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meaning returns are not guaranteed and depend on market performance. They also have an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expense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ratio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which includes management fees that can reduce overall profits. Some mutual funds have a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lock-in period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restricting withdrawals for a certain time. Additionally, investors have </a:t>
            </a:r>
            <a:r>
              <a:rPr lang="en-US" b="true" sz="2400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limited control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over investment decisions, as fund managers handle asset allocation.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994379" y="8040762"/>
            <a:ext cx="1217538" cy="1217538"/>
          </a:xfrm>
          <a:custGeom>
            <a:avLst/>
            <a:gdLst/>
            <a:ahLst/>
            <a:cxnLst/>
            <a:rect r="r" b="b" t="t" l="l"/>
            <a:pathLst>
              <a:path h="1217538" w="1217538">
                <a:moveTo>
                  <a:pt x="0" y="0"/>
                </a:moveTo>
                <a:lnTo>
                  <a:pt x="1217539" y="0"/>
                </a:lnTo>
                <a:lnTo>
                  <a:pt x="1217539" y="1217538"/>
                </a:lnTo>
                <a:lnTo>
                  <a:pt x="0" y="12175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205037" y="0"/>
            <a:ext cx="5496433" cy="5496433"/>
          </a:xfrm>
          <a:custGeom>
            <a:avLst/>
            <a:gdLst/>
            <a:ahLst/>
            <a:cxnLst/>
            <a:rect r="r" b="b" t="t" l="l"/>
            <a:pathLst>
              <a:path h="5496433" w="5496433">
                <a:moveTo>
                  <a:pt x="0" y="0"/>
                </a:moveTo>
                <a:lnTo>
                  <a:pt x="5496433" y="0"/>
                </a:lnTo>
                <a:lnTo>
                  <a:pt x="5496433" y="5496433"/>
                </a:lnTo>
                <a:lnTo>
                  <a:pt x="0" y="54964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E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33891" y="1028700"/>
            <a:ext cx="9954109" cy="995410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95377" y="-95377"/>
              <a:ext cx="6540754" cy="6540754"/>
            </a:xfrm>
            <a:custGeom>
              <a:avLst/>
              <a:gdLst/>
              <a:ahLst/>
              <a:cxnLst/>
              <a:rect r="r" b="b" t="t" l="l"/>
              <a:pathLst>
                <a:path h="6540754" w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25282" t="0" r="-25282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644970" y="3874060"/>
            <a:ext cx="7050623" cy="419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The goal of mutual funds is to provide investors with a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diversified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professionally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managed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investment option. They aim to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generate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returns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based on specific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financial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goals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such as growth, income, or stability. Additionally, mutual funds offer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flexible investment plans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that cater to different </a:t>
            </a:r>
            <a:r>
              <a:rPr lang="en-US" sz="2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risk appetites</a:t>
            </a:r>
            <a:r>
              <a:rPr lang="en-US" sz="2400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, allowing investors to choose options that align with their financial objectives.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44970" y="1951982"/>
            <a:ext cx="7050623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232323"/>
                </a:solidFill>
                <a:latin typeface="Cy Grotesk Wide"/>
                <a:ea typeface="Cy Grotesk Wide"/>
                <a:cs typeface="Cy Grotesk Wide"/>
                <a:sym typeface="Cy Grotesk Wide"/>
              </a:rPr>
              <a:t>Objectives</a:t>
            </a:r>
          </a:p>
        </p:txBody>
      </p:sp>
      <p:sp>
        <p:nvSpPr>
          <p:cNvPr name="Freeform 6" id="6"/>
          <p:cNvSpPr/>
          <p:nvPr/>
        </p:nvSpPr>
        <p:spPr>
          <a:xfrm flipH="false" flipV="true" rot="5400000">
            <a:off x="9715183" y="3217161"/>
            <a:ext cx="12207595" cy="5171581"/>
          </a:xfrm>
          <a:custGeom>
            <a:avLst/>
            <a:gdLst/>
            <a:ahLst/>
            <a:cxnLst/>
            <a:rect r="r" b="b" t="t" l="l"/>
            <a:pathLst>
              <a:path h="5171581" w="12207595">
                <a:moveTo>
                  <a:pt x="0" y="5171581"/>
                </a:moveTo>
                <a:lnTo>
                  <a:pt x="12207595" y="5171581"/>
                </a:lnTo>
                <a:lnTo>
                  <a:pt x="12207595" y="0"/>
                </a:lnTo>
                <a:lnTo>
                  <a:pt x="0" y="0"/>
                </a:lnTo>
                <a:lnTo>
                  <a:pt x="0" y="517158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19471" y="2121918"/>
            <a:ext cx="1217538" cy="1217538"/>
          </a:xfrm>
          <a:custGeom>
            <a:avLst/>
            <a:gdLst/>
            <a:ahLst/>
            <a:cxnLst/>
            <a:rect r="r" b="b" t="t" l="l"/>
            <a:pathLst>
              <a:path h="1217538" w="1217538">
                <a:moveTo>
                  <a:pt x="0" y="0"/>
                </a:moveTo>
                <a:lnTo>
                  <a:pt x="1217539" y="0"/>
                </a:lnTo>
                <a:lnTo>
                  <a:pt x="1217539" y="1217539"/>
                </a:lnTo>
                <a:lnTo>
                  <a:pt x="0" y="12175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E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7369" y="0"/>
            <a:ext cx="9384126" cy="10557142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34427" t="0" r="-34427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7675425" y="3628670"/>
            <a:ext cx="3765880" cy="759777"/>
            <a:chOff x="0" y="0"/>
            <a:chExt cx="1035575" cy="20893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35575" cy="208930"/>
            </a:xfrm>
            <a:custGeom>
              <a:avLst/>
              <a:gdLst/>
              <a:ahLst/>
              <a:cxnLst/>
              <a:rect r="r" b="b" t="t" l="l"/>
              <a:pathLst>
                <a:path h="208930" w="1035575">
                  <a:moveTo>
                    <a:pt x="74009" y="0"/>
                  </a:moveTo>
                  <a:lnTo>
                    <a:pt x="961566" y="0"/>
                  </a:lnTo>
                  <a:cubicBezTo>
                    <a:pt x="981194" y="0"/>
                    <a:pt x="1000019" y="7797"/>
                    <a:pt x="1013898" y="21677"/>
                  </a:cubicBezTo>
                  <a:cubicBezTo>
                    <a:pt x="1027777" y="35556"/>
                    <a:pt x="1035575" y="54381"/>
                    <a:pt x="1035575" y="74009"/>
                  </a:cubicBezTo>
                  <a:lnTo>
                    <a:pt x="1035575" y="134921"/>
                  </a:lnTo>
                  <a:cubicBezTo>
                    <a:pt x="1035575" y="154549"/>
                    <a:pt x="1027777" y="173374"/>
                    <a:pt x="1013898" y="187253"/>
                  </a:cubicBezTo>
                  <a:cubicBezTo>
                    <a:pt x="1000019" y="201133"/>
                    <a:pt x="981194" y="208930"/>
                    <a:pt x="961566" y="208930"/>
                  </a:cubicBezTo>
                  <a:lnTo>
                    <a:pt x="74009" y="208930"/>
                  </a:lnTo>
                  <a:cubicBezTo>
                    <a:pt x="54381" y="208930"/>
                    <a:pt x="35556" y="201133"/>
                    <a:pt x="21677" y="187253"/>
                  </a:cubicBezTo>
                  <a:cubicBezTo>
                    <a:pt x="7797" y="173374"/>
                    <a:pt x="0" y="154549"/>
                    <a:pt x="0" y="134921"/>
                  </a:cubicBezTo>
                  <a:lnTo>
                    <a:pt x="0" y="74009"/>
                  </a:lnTo>
                  <a:cubicBezTo>
                    <a:pt x="0" y="54381"/>
                    <a:pt x="7797" y="35556"/>
                    <a:pt x="21677" y="21677"/>
                  </a:cubicBezTo>
                  <a:cubicBezTo>
                    <a:pt x="35556" y="7797"/>
                    <a:pt x="54381" y="0"/>
                    <a:pt x="74009" y="0"/>
                  </a:cubicBezTo>
                  <a:close/>
                </a:path>
              </a:pathLst>
            </a:custGeom>
            <a:solidFill>
              <a:srgbClr val="F47C00"/>
            </a:solidFill>
            <a:ln cap="rnd">
              <a:noFill/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035575" cy="266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720034" y="5112347"/>
            <a:ext cx="3765880" cy="759777"/>
            <a:chOff x="0" y="0"/>
            <a:chExt cx="1035575" cy="20893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35575" cy="208930"/>
            </a:xfrm>
            <a:custGeom>
              <a:avLst/>
              <a:gdLst/>
              <a:ahLst/>
              <a:cxnLst/>
              <a:rect r="r" b="b" t="t" l="l"/>
              <a:pathLst>
                <a:path h="208930" w="1035575">
                  <a:moveTo>
                    <a:pt x="74009" y="0"/>
                  </a:moveTo>
                  <a:lnTo>
                    <a:pt x="961566" y="0"/>
                  </a:lnTo>
                  <a:cubicBezTo>
                    <a:pt x="981194" y="0"/>
                    <a:pt x="1000019" y="7797"/>
                    <a:pt x="1013898" y="21677"/>
                  </a:cubicBezTo>
                  <a:cubicBezTo>
                    <a:pt x="1027777" y="35556"/>
                    <a:pt x="1035575" y="54381"/>
                    <a:pt x="1035575" y="74009"/>
                  </a:cubicBezTo>
                  <a:lnTo>
                    <a:pt x="1035575" y="134921"/>
                  </a:lnTo>
                  <a:cubicBezTo>
                    <a:pt x="1035575" y="154549"/>
                    <a:pt x="1027777" y="173374"/>
                    <a:pt x="1013898" y="187253"/>
                  </a:cubicBezTo>
                  <a:cubicBezTo>
                    <a:pt x="1000019" y="201133"/>
                    <a:pt x="981194" y="208930"/>
                    <a:pt x="961566" y="208930"/>
                  </a:cubicBezTo>
                  <a:lnTo>
                    <a:pt x="74009" y="208930"/>
                  </a:lnTo>
                  <a:cubicBezTo>
                    <a:pt x="54381" y="208930"/>
                    <a:pt x="35556" y="201133"/>
                    <a:pt x="21677" y="187253"/>
                  </a:cubicBezTo>
                  <a:cubicBezTo>
                    <a:pt x="7797" y="173374"/>
                    <a:pt x="0" y="154549"/>
                    <a:pt x="0" y="134921"/>
                  </a:cubicBezTo>
                  <a:lnTo>
                    <a:pt x="0" y="74009"/>
                  </a:lnTo>
                  <a:cubicBezTo>
                    <a:pt x="0" y="54381"/>
                    <a:pt x="7797" y="35556"/>
                    <a:pt x="21677" y="21677"/>
                  </a:cubicBezTo>
                  <a:cubicBezTo>
                    <a:pt x="35556" y="7797"/>
                    <a:pt x="54381" y="0"/>
                    <a:pt x="74009" y="0"/>
                  </a:cubicBezTo>
                  <a:close/>
                </a:path>
              </a:pathLst>
            </a:custGeom>
            <a:solidFill>
              <a:srgbClr val="F47C00"/>
            </a:solidFill>
            <a:ln cap="rnd">
              <a:noFill/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035575" cy="266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true" flipV="false" rot="0">
            <a:off x="-3889709" y="1028700"/>
            <a:ext cx="9836818" cy="10112616"/>
          </a:xfrm>
          <a:custGeom>
            <a:avLst/>
            <a:gdLst/>
            <a:ahLst/>
            <a:cxnLst/>
            <a:rect r="r" b="b" t="t" l="l"/>
            <a:pathLst>
              <a:path h="10112616" w="9836818">
                <a:moveTo>
                  <a:pt x="9836818" y="0"/>
                </a:moveTo>
                <a:lnTo>
                  <a:pt x="0" y="0"/>
                </a:lnTo>
                <a:lnTo>
                  <a:pt x="0" y="10112616"/>
                </a:lnTo>
                <a:lnTo>
                  <a:pt x="9836818" y="10112616"/>
                </a:lnTo>
                <a:lnTo>
                  <a:pt x="9836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675425" y="2069676"/>
            <a:ext cx="8583009" cy="1158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232323"/>
                </a:solidFill>
                <a:latin typeface="Cy Grotesk Wide"/>
                <a:ea typeface="Cy Grotesk Wide"/>
                <a:cs typeface="Cy Grotesk Wide"/>
                <a:sym typeface="Cy Grotesk Wide"/>
              </a:rPr>
              <a:t>Conclusion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014403" y="3729235"/>
            <a:ext cx="3087925" cy="48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1"/>
              </a:lnSpc>
            </a:pPr>
            <a:r>
              <a:rPr lang="en-US" b="true" sz="2693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Diversification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99814" y="3665658"/>
            <a:ext cx="5697927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85"/>
              </a:lnSpc>
            </a:pPr>
            <a:r>
              <a:rPr lang="en-US" sz="2154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Mutual funds offer </a:t>
            </a:r>
            <a:r>
              <a:rPr lang="en-US" sz="2154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diversification</a:t>
            </a:r>
            <a:r>
              <a:rPr lang="en-US" sz="2154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and professional management, making them accessible to all investors.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956481" y="5212912"/>
            <a:ext cx="3292987" cy="48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1"/>
              </a:lnSpc>
            </a:pPr>
            <a:r>
              <a:rPr lang="en-US" b="true" sz="2693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Risks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799814" y="5094408"/>
            <a:ext cx="5459486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85"/>
              </a:lnSpc>
            </a:pPr>
            <a:r>
              <a:rPr lang="en-US" sz="2154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They come with </a:t>
            </a:r>
            <a:r>
              <a:rPr lang="en-US" sz="2154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risks</a:t>
            </a:r>
            <a:r>
              <a:rPr lang="en-US" sz="2154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like market fluctuations and management fees, so investors must choose wisely.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5117906" y="2139447"/>
            <a:ext cx="1217538" cy="1217538"/>
          </a:xfrm>
          <a:custGeom>
            <a:avLst/>
            <a:gdLst/>
            <a:ahLst/>
            <a:cxnLst/>
            <a:rect r="r" b="b" t="t" l="l"/>
            <a:pathLst>
              <a:path h="1217538" w="1217538">
                <a:moveTo>
                  <a:pt x="0" y="0"/>
                </a:moveTo>
                <a:lnTo>
                  <a:pt x="1217538" y="0"/>
                </a:lnTo>
                <a:lnTo>
                  <a:pt x="1217538" y="1217539"/>
                </a:lnTo>
                <a:lnTo>
                  <a:pt x="0" y="12175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4205037" y="0"/>
            <a:ext cx="5496433" cy="5496433"/>
          </a:xfrm>
          <a:custGeom>
            <a:avLst/>
            <a:gdLst/>
            <a:ahLst/>
            <a:cxnLst/>
            <a:rect r="r" b="b" t="t" l="l"/>
            <a:pathLst>
              <a:path h="5496433" w="5496433">
                <a:moveTo>
                  <a:pt x="0" y="0"/>
                </a:moveTo>
                <a:lnTo>
                  <a:pt x="5496433" y="0"/>
                </a:lnTo>
                <a:lnTo>
                  <a:pt x="5496433" y="5496433"/>
                </a:lnTo>
                <a:lnTo>
                  <a:pt x="0" y="54964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7720034" y="6666033"/>
            <a:ext cx="3765880" cy="759777"/>
            <a:chOff x="0" y="0"/>
            <a:chExt cx="1035575" cy="20893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35575" cy="208930"/>
            </a:xfrm>
            <a:custGeom>
              <a:avLst/>
              <a:gdLst/>
              <a:ahLst/>
              <a:cxnLst/>
              <a:rect r="r" b="b" t="t" l="l"/>
              <a:pathLst>
                <a:path h="208930" w="1035575">
                  <a:moveTo>
                    <a:pt x="74009" y="0"/>
                  </a:moveTo>
                  <a:lnTo>
                    <a:pt x="961566" y="0"/>
                  </a:lnTo>
                  <a:cubicBezTo>
                    <a:pt x="981194" y="0"/>
                    <a:pt x="1000019" y="7797"/>
                    <a:pt x="1013898" y="21677"/>
                  </a:cubicBezTo>
                  <a:cubicBezTo>
                    <a:pt x="1027777" y="35556"/>
                    <a:pt x="1035575" y="54381"/>
                    <a:pt x="1035575" y="74009"/>
                  </a:cubicBezTo>
                  <a:lnTo>
                    <a:pt x="1035575" y="134921"/>
                  </a:lnTo>
                  <a:cubicBezTo>
                    <a:pt x="1035575" y="154549"/>
                    <a:pt x="1027777" y="173374"/>
                    <a:pt x="1013898" y="187253"/>
                  </a:cubicBezTo>
                  <a:cubicBezTo>
                    <a:pt x="1000019" y="201133"/>
                    <a:pt x="981194" y="208930"/>
                    <a:pt x="961566" y="208930"/>
                  </a:cubicBezTo>
                  <a:lnTo>
                    <a:pt x="74009" y="208930"/>
                  </a:lnTo>
                  <a:cubicBezTo>
                    <a:pt x="54381" y="208930"/>
                    <a:pt x="35556" y="201133"/>
                    <a:pt x="21677" y="187253"/>
                  </a:cubicBezTo>
                  <a:cubicBezTo>
                    <a:pt x="7797" y="173374"/>
                    <a:pt x="0" y="154549"/>
                    <a:pt x="0" y="134921"/>
                  </a:cubicBezTo>
                  <a:lnTo>
                    <a:pt x="0" y="74009"/>
                  </a:lnTo>
                  <a:cubicBezTo>
                    <a:pt x="0" y="54381"/>
                    <a:pt x="7797" y="35556"/>
                    <a:pt x="21677" y="21677"/>
                  </a:cubicBezTo>
                  <a:cubicBezTo>
                    <a:pt x="35556" y="7797"/>
                    <a:pt x="54381" y="0"/>
                    <a:pt x="74009" y="0"/>
                  </a:cubicBezTo>
                  <a:close/>
                </a:path>
              </a:pathLst>
            </a:custGeom>
            <a:solidFill>
              <a:srgbClr val="F47C00"/>
            </a:solidFill>
            <a:ln cap="rnd">
              <a:noFill/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1035575" cy="266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8059011" y="6766599"/>
            <a:ext cx="3087925" cy="48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1"/>
              </a:lnSpc>
            </a:pPr>
            <a:r>
              <a:rPr lang="en-US" b="true" sz="2693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Flexible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844422" y="6703022"/>
            <a:ext cx="5653318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85"/>
              </a:lnSpc>
            </a:pPr>
            <a:r>
              <a:rPr lang="en-US" sz="2154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Overall, mutual funds are a </a:t>
            </a:r>
            <a:r>
              <a:rPr lang="en-US" sz="2154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flexible</a:t>
            </a:r>
            <a:r>
              <a:rPr lang="en-US" sz="2154">
                <a:solidFill>
                  <a:srgbClr val="232323"/>
                </a:solidFill>
                <a:latin typeface="Poppins"/>
                <a:ea typeface="Poppins"/>
                <a:cs typeface="Poppins"/>
                <a:sym typeface="Poppins"/>
              </a:rPr>
              <a:t> and effective investment option, suitable for various financial goals.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E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33891" y="1076513"/>
            <a:ext cx="9954109" cy="995410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95377" y="-95377"/>
              <a:ext cx="6540754" cy="6540754"/>
            </a:xfrm>
            <a:custGeom>
              <a:avLst/>
              <a:gdLst/>
              <a:ahLst/>
              <a:cxnLst/>
              <a:rect r="r" b="b" t="t" l="l"/>
              <a:pathLst>
                <a:path h="6540754" w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0" t="-33333" r="0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true" rot="0">
            <a:off x="-1157588" y="5251784"/>
            <a:ext cx="5496433" cy="5496433"/>
          </a:xfrm>
          <a:custGeom>
            <a:avLst/>
            <a:gdLst/>
            <a:ahLst/>
            <a:cxnLst/>
            <a:rect r="r" b="b" t="t" l="l"/>
            <a:pathLst>
              <a:path h="5496433" w="5496433">
                <a:moveTo>
                  <a:pt x="5496433" y="5496433"/>
                </a:moveTo>
                <a:lnTo>
                  <a:pt x="0" y="5496433"/>
                </a:lnTo>
                <a:lnTo>
                  <a:pt x="0" y="0"/>
                </a:lnTo>
                <a:lnTo>
                  <a:pt x="5496433" y="0"/>
                </a:lnTo>
                <a:lnTo>
                  <a:pt x="5496433" y="549643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5400000">
            <a:off x="9792938" y="3252910"/>
            <a:ext cx="12207595" cy="5171581"/>
          </a:xfrm>
          <a:custGeom>
            <a:avLst/>
            <a:gdLst/>
            <a:ahLst/>
            <a:cxnLst/>
            <a:rect r="r" b="b" t="t" l="l"/>
            <a:pathLst>
              <a:path h="5171581" w="12207595">
                <a:moveTo>
                  <a:pt x="0" y="5171581"/>
                </a:moveTo>
                <a:lnTo>
                  <a:pt x="12207595" y="5171581"/>
                </a:lnTo>
                <a:lnTo>
                  <a:pt x="12207595" y="0"/>
                </a:lnTo>
                <a:lnTo>
                  <a:pt x="0" y="0"/>
                </a:lnTo>
                <a:lnTo>
                  <a:pt x="0" y="5171581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81181" y="1592958"/>
            <a:ext cx="5255087" cy="2273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232323"/>
                </a:solidFill>
                <a:latin typeface="Cy Grotesk Wide"/>
                <a:ea typeface="Cy Grotesk Wide"/>
                <a:cs typeface="Cy Grotesk Wide"/>
                <a:sym typeface="Cy Grotesk Wide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81181" y="4198214"/>
            <a:ext cx="5706880" cy="693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8"/>
              </a:lnSpc>
            </a:pPr>
            <a:r>
              <a:rPr lang="en-US" sz="4400" b="true">
                <a:solidFill>
                  <a:srgbClr val="232323"/>
                </a:solidFill>
                <a:latin typeface="Poppins Bold"/>
                <a:ea typeface="Poppins Bold"/>
                <a:cs typeface="Poppins Bold"/>
                <a:sym typeface="Poppins Bold"/>
              </a:rPr>
              <a:t>Have a nice day 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DAGezeQkpe0</dc:identifier>
  <dcterms:modified xsi:type="dcterms:W3CDTF">2011-08-01T06:04:30Z</dcterms:modified>
  <cp:revision>1</cp:revision>
  <dc:title>Orange Black Simple Modern Finance Presentation</dc:title>
</cp:coreProperties>
</file>

<file path=docProps/thumbnail.jpeg>
</file>